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74" r:id="rId2"/>
    <p:sldId id="275" r:id="rId3"/>
    <p:sldId id="257" r:id="rId4"/>
    <p:sldId id="277" r:id="rId5"/>
    <p:sldId id="258" r:id="rId6"/>
    <p:sldId id="259" r:id="rId7"/>
    <p:sldId id="27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80" autoAdjust="0"/>
  </p:normalViewPr>
  <p:slideViewPr>
    <p:cSldViewPr>
      <p:cViewPr>
        <p:scale>
          <a:sx n="70" d="100"/>
          <a:sy n="70" d="100"/>
        </p:scale>
        <p:origin x="-180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A424B-5CCB-415C-8D56-A37F604AF3F8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78988-7688-4F21-8837-30A8C0C0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7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78988-7688-4F21-8837-30A8C0C0A10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5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D7AFFF9-CC72-4BD2-A3A3-348CA4195CE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2436033"/>
            <a:ext cx="713528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Modeling Sequential Logic in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VHDL </a:t>
            </a:r>
            <a:endParaRPr lang="ar-IQ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0976" y="408806"/>
            <a:ext cx="5028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MY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University Of Diyala</a:t>
            </a:r>
            <a:endParaRPr lang="en-MY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l" rtl="0"/>
            <a:r>
              <a:rPr lang="en-MY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College Of Engineering</a:t>
            </a:r>
          </a:p>
          <a:p>
            <a:pPr algn="l" rtl="0"/>
            <a:r>
              <a:rPr lang="en-MY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Computer Engineering Department</a:t>
            </a:r>
            <a:endParaRPr lang="en-MY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9" name="Picture 8" descr="Image result for ‫كلية الهندسة جامعة ديالى‬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359401" cy="136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49155" y="4581128"/>
            <a:ext cx="7854696" cy="1080120"/>
          </a:xfrm>
        </p:spPr>
        <p:txBody>
          <a:bodyPr>
            <a:normAutofit/>
          </a:bodyPr>
          <a:lstStyle/>
          <a:p>
            <a:pPr algn="ctr"/>
            <a:r>
              <a:rPr lang="en-MY" dirty="0" err="1" smtClean="0"/>
              <a:t>Dr.</a:t>
            </a:r>
            <a:r>
              <a:rPr lang="en-MY" dirty="0" smtClean="0"/>
              <a:t> </a:t>
            </a:r>
            <a:r>
              <a:rPr lang="en-MY" dirty="0" err="1" smtClean="0"/>
              <a:t>Yasir</a:t>
            </a:r>
            <a:r>
              <a:rPr lang="en-MY" dirty="0" smtClean="0"/>
              <a:t> </a:t>
            </a:r>
            <a:r>
              <a:rPr lang="en-MY" dirty="0" err="1" smtClean="0"/>
              <a:t>Amer</a:t>
            </a:r>
            <a:r>
              <a:rPr lang="en-MY" dirty="0" smtClean="0"/>
              <a:t> Abbas</a:t>
            </a:r>
          </a:p>
          <a:p>
            <a:pPr algn="ctr"/>
            <a:r>
              <a:rPr lang="en-MY" dirty="0" smtClean="0"/>
              <a:t>Third stage </a:t>
            </a:r>
          </a:p>
          <a:p>
            <a:pPr algn="ctr"/>
            <a:r>
              <a:rPr lang="en-MY" dirty="0" smtClean="0"/>
              <a:t>2017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285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5282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Example : Flip-flop with a </a:t>
            </a:r>
            <a:r>
              <a:rPr lang="en-US" sz="2400" dirty="0" err="1" smtClean="0"/>
              <a:t>tristate</a:t>
            </a:r>
            <a:r>
              <a:rPr lang="en-US" sz="2400" dirty="0" smtClean="0"/>
              <a:t> output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99592" y="3717032"/>
            <a:ext cx="626469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module </a:t>
            </a:r>
            <a:r>
              <a:rPr lang="en-US" dirty="0" err="1" smtClean="0"/>
              <a:t>tri_DFF</a:t>
            </a:r>
            <a:r>
              <a:rPr lang="en-US" dirty="0" smtClean="0"/>
              <a:t> (CLK, EN, OE, </a:t>
            </a:r>
            <a:r>
              <a:rPr lang="en-US" dirty="0" err="1" smtClean="0"/>
              <a:t>Data_In</a:t>
            </a:r>
            <a:r>
              <a:rPr lang="en-US" dirty="0" smtClean="0"/>
              <a:t>, </a:t>
            </a:r>
            <a:r>
              <a:rPr lang="en-US" dirty="0" err="1" smtClean="0"/>
              <a:t>Data_Out</a:t>
            </a:r>
            <a:r>
              <a:rPr lang="en-US" dirty="0" smtClean="0"/>
              <a:t> ); </a:t>
            </a:r>
          </a:p>
          <a:p>
            <a:r>
              <a:rPr lang="en-US" dirty="0" smtClean="0"/>
              <a:t> input CLK, EN, OE, </a:t>
            </a:r>
            <a:r>
              <a:rPr lang="en-US" dirty="0" err="1" smtClean="0"/>
              <a:t>Data_in</a:t>
            </a:r>
            <a:r>
              <a:rPr lang="en-US" dirty="0" smtClean="0"/>
              <a:t>; </a:t>
            </a:r>
          </a:p>
          <a:p>
            <a:r>
              <a:rPr lang="en-US" dirty="0" smtClean="0"/>
              <a:t>output </a:t>
            </a:r>
            <a:r>
              <a:rPr lang="en-US" dirty="0" err="1" smtClean="0"/>
              <a:t>Data_Out</a:t>
            </a:r>
            <a:r>
              <a:rPr lang="en-US" dirty="0" smtClean="0"/>
              <a:t> ; </a:t>
            </a:r>
          </a:p>
          <a:p>
            <a:r>
              <a:rPr lang="en-US" dirty="0" err="1" smtClean="0"/>
              <a:t>reg</a:t>
            </a:r>
            <a:r>
              <a:rPr lang="en-US" dirty="0" smtClean="0"/>
              <a:t> Temp ; </a:t>
            </a:r>
          </a:p>
          <a:p>
            <a:r>
              <a:rPr lang="en-US" dirty="0" smtClean="0"/>
              <a:t>always @ (posedge  CLK)</a:t>
            </a:r>
          </a:p>
          <a:p>
            <a:r>
              <a:rPr lang="en-US" dirty="0" smtClean="0"/>
              <a:t>  if (EN) Temp &lt;= </a:t>
            </a:r>
            <a:r>
              <a:rPr lang="en-US" dirty="0" err="1" smtClean="0"/>
              <a:t>Data_In</a:t>
            </a:r>
            <a:r>
              <a:rPr lang="en-US" dirty="0" smtClean="0"/>
              <a:t>; </a:t>
            </a:r>
          </a:p>
          <a:p>
            <a:r>
              <a:rPr lang="en-US" dirty="0" smtClean="0"/>
              <a:t> assign </a:t>
            </a:r>
            <a:r>
              <a:rPr lang="en-US" dirty="0" err="1" smtClean="0"/>
              <a:t>Data_Out</a:t>
            </a:r>
            <a:r>
              <a:rPr lang="en-US" dirty="0" smtClean="0"/>
              <a:t> = OE ?Temp :1‘bz ;   // tri-state function</a:t>
            </a:r>
          </a:p>
          <a:p>
            <a:r>
              <a:rPr lang="en-US" dirty="0" smtClean="0"/>
              <a:t>endmodule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888" y="1412776"/>
            <a:ext cx="3816000" cy="211027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494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81089"/>
            <a:ext cx="6624736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/>
              <a:t>Registers </a:t>
            </a:r>
          </a:p>
          <a:p>
            <a:r>
              <a:rPr lang="en-US" sz="2000" dirty="0" smtClean="0"/>
              <a:t>⋅  Registers are just n-bit (n &gt;1) structures consisting of FFs. </a:t>
            </a:r>
          </a:p>
          <a:p>
            <a:r>
              <a:rPr lang="en-US" sz="2000" dirty="0" smtClean="0"/>
              <a:t>⋅  A common clock is used for each FF in the register.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79512" y="1556792"/>
            <a:ext cx="5725536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odule reg8 (clock, load, </a:t>
            </a:r>
            <a:r>
              <a:rPr lang="en-US" dirty="0" err="1" smtClean="0"/>
              <a:t>rst</a:t>
            </a:r>
            <a:r>
              <a:rPr lang="en-US" dirty="0" smtClean="0"/>
              <a:t>, </a:t>
            </a:r>
            <a:r>
              <a:rPr lang="en-US" dirty="0" err="1" smtClean="0"/>
              <a:t>pst</a:t>
            </a:r>
            <a:r>
              <a:rPr lang="en-US" dirty="0" smtClean="0"/>
              <a:t>, data, Q); </a:t>
            </a:r>
          </a:p>
          <a:p>
            <a:r>
              <a:rPr lang="en-US" dirty="0" smtClean="0"/>
              <a:t>input clock, load ; </a:t>
            </a:r>
          </a:p>
          <a:p>
            <a:r>
              <a:rPr lang="en-US" dirty="0" smtClean="0"/>
              <a:t>input </a:t>
            </a:r>
            <a:r>
              <a:rPr lang="en-US" dirty="0" err="1" smtClean="0"/>
              <a:t>rst</a:t>
            </a:r>
            <a:r>
              <a:rPr lang="en-US" dirty="0" smtClean="0"/>
              <a:t>, </a:t>
            </a:r>
            <a:r>
              <a:rPr lang="en-US" dirty="0" err="1" smtClean="0"/>
              <a:t>pst</a:t>
            </a:r>
            <a:r>
              <a:rPr lang="en-US" dirty="0" smtClean="0"/>
              <a:t> ;</a:t>
            </a:r>
          </a:p>
          <a:p>
            <a:r>
              <a:rPr lang="en-US" dirty="0" smtClean="0"/>
              <a:t> input [7:0] data ; </a:t>
            </a:r>
          </a:p>
          <a:p>
            <a:r>
              <a:rPr lang="en-US" dirty="0" smtClean="0"/>
              <a:t>output [7:0] Q ; </a:t>
            </a:r>
          </a:p>
          <a:p>
            <a:r>
              <a:rPr lang="en-US" dirty="0" err="1" smtClean="0"/>
              <a:t>reg</a:t>
            </a:r>
            <a:r>
              <a:rPr lang="en-US" dirty="0" smtClean="0"/>
              <a:t> [7:0] Q ; </a:t>
            </a:r>
          </a:p>
          <a:p>
            <a:r>
              <a:rPr lang="en-US" dirty="0" smtClean="0"/>
              <a:t>  always @ (posedge </a:t>
            </a:r>
            <a:r>
              <a:rPr lang="en-US" dirty="0" err="1" smtClean="0"/>
              <a:t>rst</a:t>
            </a:r>
            <a:r>
              <a:rPr lang="en-US" dirty="0" smtClean="0"/>
              <a:t> or posedge </a:t>
            </a:r>
            <a:r>
              <a:rPr lang="en-US" dirty="0" err="1" smtClean="0"/>
              <a:t>pst</a:t>
            </a:r>
            <a:r>
              <a:rPr lang="en-US" dirty="0" smtClean="0"/>
              <a:t> or negedge clock) </a:t>
            </a:r>
          </a:p>
          <a:p>
            <a:r>
              <a:rPr lang="en-US" dirty="0" smtClean="0"/>
              <a:t>if (</a:t>
            </a:r>
            <a:r>
              <a:rPr lang="en-US" dirty="0" err="1" smtClean="0"/>
              <a:t>rst</a:t>
            </a:r>
            <a:r>
              <a:rPr lang="en-US" dirty="0" smtClean="0"/>
              <a:t>) Q &lt;= 0 ; </a:t>
            </a:r>
          </a:p>
          <a:p>
            <a:r>
              <a:rPr lang="en-US" dirty="0" smtClean="0"/>
              <a:t>else if(</a:t>
            </a:r>
            <a:r>
              <a:rPr lang="en-US" dirty="0" err="1" smtClean="0"/>
              <a:t>pst</a:t>
            </a:r>
            <a:r>
              <a:rPr lang="en-US" dirty="0" smtClean="0"/>
              <a:t>) Q &lt;= 1 ; </a:t>
            </a:r>
          </a:p>
          <a:p>
            <a:r>
              <a:rPr lang="en-US" dirty="0" smtClean="0"/>
              <a:t>else if (load) Q &lt;= data ; </a:t>
            </a:r>
          </a:p>
          <a:p>
            <a:r>
              <a:rPr lang="en-US" dirty="0" smtClean="0"/>
              <a:t>endmodule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504" y="1388141"/>
            <a:ext cx="3132000" cy="225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97171"/>
            <a:ext cx="195752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 smtClean="0"/>
              <a:t>Shift registers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205880" y="764704"/>
            <a:ext cx="4572000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 smtClean="0"/>
              <a:t>module shiftLreg8 (clk, </a:t>
            </a:r>
            <a:r>
              <a:rPr lang="en-US" dirty="0" err="1" smtClean="0"/>
              <a:t>rst</a:t>
            </a:r>
            <a:r>
              <a:rPr lang="en-US" dirty="0" smtClean="0"/>
              <a:t>, en, </a:t>
            </a:r>
            <a:r>
              <a:rPr lang="en-US" dirty="0" err="1" smtClean="0"/>
              <a:t>ldsh</a:t>
            </a:r>
            <a:r>
              <a:rPr lang="en-US" dirty="0" smtClean="0"/>
              <a:t>, w, d, q) ; </a:t>
            </a:r>
          </a:p>
          <a:p>
            <a:r>
              <a:rPr lang="en-US" dirty="0" smtClean="0"/>
              <a:t> input[7:0]  d ; </a:t>
            </a:r>
          </a:p>
          <a:p>
            <a:r>
              <a:rPr lang="en-US" dirty="0" smtClean="0"/>
              <a:t>Input clk, </a:t>
            </a:r>
            <a:r>
              <a:rPr lang="en-US" dirty="0" err="1" smtClean="0"/>
              <a:t>rst</a:t>
            </a:r>
            <a:r>
              <a:rPr lang="en-US" dirty="0" smtClean="0"/>
              <a:t>, en, </a:t>
            </a:r>
            <a:r>
              <a:rPr lang="en-US" dirty="0" err="1" smtClean="0"/>
              <a:t>ldsh</a:t>
            </a:r>
            <a:r>
              <a:rPr lang="en-US" dirty="0" smtClean="0"/>
              <a:t>, w ; </a:t>
            </a:r>
          </a:p>
          <a:p>
            <a:r>
              <a:rPr lang="en-US" dirty="0" smtClean="0"/>
              <a:t>output[7:0] q ; </a:t>
            </a:r>
          </a:p>
          <a:p>
            <a:r>
              <a:rPr lang="en-US" dirty="0" smtClean="0"/>
              <a:t>Integer k;</a:t>
            </a:r>
          </a:p>
          <a:p>
            <a:r>
              <a:rPr lang="en-US" dirty="0" smtClean="0"/>
              <a:t>always @ (negedge </a:t>
            </a:r>
            <a:r>
              <a:rPr lang="en-US" dirty="0" err="1" smtClean="0"/>
              <a:t>rst</a:t>
            </a:r>
            <a:r>
              <a:rPr lang="en-US" dirty="0" smtClean="0"/>
              <a:t> or posedge clk)</a:t>
            </a:r>
          </a:p>
          <a:p>
            <a:r>
              <a:rPr lang="en-US" dirty="0" smtClean="0"/>
              <a:t>begin </a:t>
            </a:r>
          </a:p>
          <a:p>
            <a:r>
              <a:rPr lang="en-US" dirty="0" smtClean="0"/>
              <a:t>  if ( ! </a:t>
            </a:r>
            <a:r>
              <a:rPr lang="en-US" dirty="0" err="1" smtClean="0"/>
              <a:t>rst</a:t>
            </a:r>
            <a:r>
              <a:rPr lang="en-US" dirty="0" smtClean="0"/>
              <a:t> ) </a:t>
            </a:r>
          </a:p>
          <a:p>
            <a:r>
              <a:rPr lang="en-US" dirty="0" smtClean="0"/>
              <a:t>   q &lt;= 0 ; </a:t>
            </a:r>
          </a:p>
          <a:p>
            <a:r>
              <a:rPr lang="en-US" dirty="0" smtClean="0"/>
              <a:t>  else if ( en ) </a:t>
            </a:r>
          </a:p>
          <a:p>
            <a:r>
              <a:rPr lang="en-US" dirty="0" smtClean="0"/>
              <a:t>if ( </a:t>
            </a:r>
            <a:r>
              <a:rPr lang="en-US" dirty="0" err="1" smtClean="0"/>
              <a:t>ldsh</a:t>
            </a:r>
            <a:r>
              <a:rPr lang="en-US" dirty="0" smtClean="0"/>
              <a:t> )</a:t>
            </a:r>
          </a:p>
          <a:p>
            <a:r>
              <a:rPr lang="en-US" dirty="0" smtClean="0"/>
              <a:t>q &lt;= d; </a:t>
            </a:r>
          </a:p>
          <a:p>
            <a:r>
              <a:rPr lang="en-US" dirty="0" smtClean="0"/>
              <a:t>   else </a:t>
            </a:r>
          </a:p>
          <a:p>
            <a:r>
              <a:rPr lang="en-US" dirty="0" smtClean="0"/>
              <a:t>   begin </a:t>
            </a:r>
          </a:p>
          <a:p>
            <a:r>
              <a:rPr lang="en-US" dirty="0" smtClean="0"/>
              <a:t>q[0] &lt;= w; </a:t>
            </a:r>
          </a:p>
          <a:p>
            <a:r>
              <a:rPr lang="en-US" dirty="0" smtClean="0"/>
              <a:t>for( k = 1; k &lt;8; k = k+1 ) </a:t>
            </a:r>
          </a:p>
          <a:p>
            <a:r>
              <a:rPr lang="en-US" dirty="0" smtClean="0"/>
              <a:t>     q[k] &lt;= q[k – 1]; </a:t>
            </a:r>
          </a:p>
          <a:p>
            <a:r>
              <a:rPr lang="en-US" dirty="0" smtClean="0"/>
              <a:t>end </a:t>
            </a:r>
          </a:p>
          <a:p>
            <a:r>
              <a:rPr lang="en-US" dirty="0" smtClean="0"/>
              <a:t>  end </a:t>
            </a:r>
          </a:p>
          <a:p>
            <a:r>
              <a:rPr lang="en-US" dirty="0" smtClean="0"/>
              <a:t>endmodule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6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57789"/>
            <a:ext cx="3786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Example  4-bit Universal Shift Register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3528" y="404664"/>
            <a:ext cx="8496944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module </a:t>
            </a:r>
            <a:r>
              <a:rPr lang="en-US" dirty="0" err="1" smtClean="0"/>
              <a:t>univShiftReg</a:t>
            </a:r>
            <a:r>
              <a:rPr lang="en-US" dirty="0" smtClean="0"/>
              <a:t> (</a:t>
            </a:r>
            <a:r>
              <a:rPr lang="en-US" dirty="0" err="1" smtClean="0"/>
              <a:t>MSBin</a:t>
            </a:r>
            <a:r>
              <a:rPr lang="en-US" dirty="0" smtClean="0"/>
              <a:t>, </a:t>
            </a:r>
            <a:r>
              <a:rPr lang="en-US" dirty="0" err="1" smtClean="0"/>
              <a:t>LSBin</a:t>
            </a:r>
            <a:r>
              <a:rPr lang="en-US" dirty="0" smtClean="0"/>
              <a:t>, s1, s0, clock, </a:t>
            </a:r>
            <a:r>
              <a:rPr lang="en-US" dirty="0" err="1" smtClean="0"/>
              <a:t>rst</a:t>
            </a:r>
            <a:r>
              <a:rPr lang="en-US" dirty="0" smtClean="0"/>
              <a:t>, </a:t>
            </a:r>
            <a:r>
              <a:rPr lang="en-US" dirty="0" err="1" smtClean="0"/>
              <a:t>DataIn</a:t>
            </a:r>
            <a:r>
              <a:rPr lang="en-US" dirty="0" smtClean="0"/>
              <a:t>, </a:t>
            </a:r>
            <a:r>
              <a:rPr lang="en-US" dirty="0" err="1" smtClean="0"/>
              <a:t>MSBout</a:t>
            </a:r>
            <a:r>
              <a:rPr lang="en-US" dirty="0" smtClean="0"/>
              <a:t>, </a:t>
            </a:r>
            <a:r>
              <a:rPr lang="en-US" dirty="0" err="1" smtClean="0"/>
              <a:t>LSBout</a:t>
            </a:r>
            <a:r>
              <a:rPr lang="en-US" dirty="0" smtClean="0"/>
              <a:t>, </a:t>
            </a:r>
            <a:r>
              <a:rPr lang="en-US" dirty="0" err="1" smtClean="0"/>
              <a:t>DataOut</a:t>
            </a:r>
            <a:r>
              <a:rPr lang="en-US" dirty="0" smtClean="0"/>
              <a:t>); </a:t>
            </a:r>
          </a:p>
          <a:p>
            <a:r>
              <a:rPr lang="en-US" dirty="0" smtClean="0"/>
              <a:t> input </a:t>
            </a:r>
            <a:r>
              <a:rPr lang="en-US" dirty="0" err="1" smtClean="0"/>
              <a:t>MSBin</a:t>
            </a:r>
            <a:r>
              <a:rPr lang="en-US" dirty="0" smtClean="0"/>
              <a:t>, </a:t>
            </a:r>
            <a:r>
              <a:rPr lang="en-US" dirty="0" err="1" smtClean="0"/>
              <a:t>LSBin</a:t>
            </a:r>
            <a:r>
              <a:rPr lang="en-US" dirty="0" smtClean="0"/>
              <a:t>, s1, s0 ; </a:t>
            </a:r>
          </a:p>
          <a:p>
            <a:r>
              <a:rPr lang="en-US" dirty="0" smtClean="0"/>
              <a:t>Input clock, </a:t>
            </a:r>
            <a:r>
              <a:rPr lang="en-US" dirty="0" err="1" smtClean="0"/>
              <a:t>rst</a:t>
            </a:r>
            <a:r>
              <a:rPr lang="en-US" dirty="0" smtClean="0"/>
              <a:t> ;</a:t>
            </a:r>
          </a:p>
          <a:p>
            <a:r>
              <a:rPr lang="en-US" dirty="0" smtClean="0"/>
              <a:t>input  [3:0] </a:t>
            </a:r>
            <a:r>
              <a:rPr lang="en-US" dirty="0" err="1" smtClean="0"/>
              <a:t>Datain</a:t>
            </a:r>
            <a:r>
              <a:rPr lang="en-US" dirty="0" smtClean="0"/>
              <a:t> ;</a:t>
            </a:r>
          </a:p>
          <a:p>
            <a:r>
              <a:rPr lang="en-US" dirty="0" smtClean="0"/>
              <a:t> output </a:t>
            </a:r>
            <a:r>
              <a:rPr lang="en-US" dirty="0" err="1" smtClean="0"/>
              <a:t>MSBout</a:t>
            </a:r>
            <a:r>
              <a:rPr lang="en-US" dirty="0" smtClean="0"/>
              <a:t>, </a:t>
            </a:r>
            <a:r>
              <a:rPr lang="en-US" dirty="0" err="1" smtClean="0"/>
              <a:t>LSBout</a:t>
            </a:r>
            <a:r>
              <a:rPr lang="en-US" dirty="0" smtClean="0"/>
              <a:t> ; </a:t>
            </a:r>
          </a:p>
          <a:p>
            <a:r>
              <a:rPr lang="en-US" dirty="0" smtClean="0"/>
              <a:t>output [3:0] </a:t>
            </a:r>
            <a:r>
              <a:rPr lang="en-US" dirty="0" err="1" smtClean="0"/>
              <a:t>Dataout</a:t>
            </a:r>
            <a:r>
              <a:rPr lang="en-US" dirty="0" smtClean="0"/>
              <a:t> ; </a:t>
            </a:r>
          </a:p>
          <a:p>
            <a:r>
              <a:rPr lang="en-US" dirty="0" err="1" smtClean="0"/>
              <a:t>reg</a:t>
            </a:r>
            <a:r>
              <a:rPr lang="en-US" dirty="0" smtClean="0"/>
              <a:t>[3:0] </a:t>
            </a:r>
            <a:r>
              <a:rPr lang="en-US" dirty="0" err="1" smtClean="0"/>
              <a:t>Dataout</a:t>
            </a:r>
            <a:r>
              <a:rPr lang="en-US" dirty="0" smtClean="0"/>
              <a:t> ; </a:t>
            </a:r>
          </a:p>
          <a:p>
            <a:r>
              <a:rPr lang="en-US" dirty="0" smtClean="0"/>
              <a:t> assign  </a:t>
            </a:r>
            <a:r>
              <a:rPr lang="en-US" dirty="0" err="1" smtClean="0"/>
              <a:t>MSBout</a:t>
            </a:r>
            <a:r>
              <a:rPr lang="en-US" dirty="0" smtClean="0"/>
              <a:t> = </a:t>
            </a:r>
            <a:r>
              <a:rPr lang="en-US" dirty="0" err="1" smtClean="0"/>
              <a:t>DataOut</a:t>
            </a:r>
            <a:r>
              <a:rPr lang="en-US" dirty="0" smtClean="0"/>
              <a:t>[3] ; </a:t>
            </a:r>
          </a:p>
          <a:p>
            <a:r>
              <a:rPr lang="en-US" dirty="0" smtClean="0"/>
              <a:t>assign  </a:t>
            </a:r>
            <a:r>
              <a:rPr lang="en-US" dirty="0" err="1" smtClean="0"/>
              <a:t>LSBout</a:t>
            </a:r>
            <a:r>
              <a:rPr lang="en-US" dirty="0" smtClean="0"/>
              <a:t> = </a:t>
            </a:r>
            <a:r>
              <a:rPr lang="en-US" dirty="0" err="1" smtClean="0"/>
              <a:t>DataOut</a:t>
            </a:r>
            <a:r>
              <a:rPr lang="en-US" dirty="0" smtClean="0"/>
              <a:t>[0] ; </a:t>
            </a:r>
          </a:p>
          <a:p>
            <a:r>
              <a:rPr lang="en-US" dirty="0" smtClean="0"/>
              <a:t> always @ (negedge clock   or posedge  </a:t>
            </a:r>
            <a:r>
              <a:rPr lang="en-US" dirty="0" err="1" smtClean="0"/>
              <a:t>rst</a:t>
            </a:r>
            <a:r>
              <a:rPr lang="en-US" dirty="0" smtClean="0"/>
              <a:t> ) </a:t>
            </a:r>
          </a:p>
          <a:p>
            <a:r>
              <a:rPr lang="en-US" dirty="0" smtClean="0"/>
              <a:t> begin </a:t>
            </a:r>
          </a:p>
          <a:p>
            <a:r>
              <a:rPr lang="en-US" dirty="0" smtClean="0"/>
              <a:t>if ( </a:t>
            </a:r>
            <a:r>
              <a:rPr lang="en-US" dirty="0" err="1" smtClean="0"/>
              <a:t>rst</a:t>
            </a:r>
            <a:r>
              <a:rPr lang="en-US" dirty="0" smtClean="0"/>
              <a:t> )     // synchronous reset </a:t>
            </a:r>
          </a:p>
          <a:p>
            <a:r>
              <a:rPr lang="en-US" dirty="0" err="1" smtClean="0"/>
              <a:t>DataOut</a:t>
            </a:r>
            <a:r>
              <a:rPr lang="en-US" dirty="0" smtClean="0"/>
              <a:t> &lt;= 0 ; </a:t>
            </a:r>
          </a:p>
          <a:p>
            <a:r>
              <a:rPr lang="en-US" dirty="0" smtClean="0"/>
              <a:t>else </a:t>
            </a:r>
          </a:p>
          <a:p>
            <a:r>
              <a:rPr lang="en-US" dirty="0" smtClean="0"/>
              <a:t>   case ( {s1, s0} )</a:t>
            </a:r>
          </a:p>
          <a:p>
            <a:r>
              <a:rPr lang="en-US" dirty="0" smtClean="0"/>
              <a:t>2’b00 :  </a:t>
            </a:r>
            <a:r>
              <a:rPr lang="en-US" dirty="0" err="1" smtClean="0"/>
              <a:t>DataOut</a:t>
            </a:r>
            <a:r>
              <a:rPr lang="en-US" dirty="0" smtClean="0"/>
              <a:t> &lt;= </a:t>
            </a:r>
            <a:r>
              <a:rPr lang="en-US" dirty="0" err="1" smtClean="0"/>
              <a:t>DataOut</a:t>
            </a:r>
            <a:r>
              <a:rPr lang="en-US" dirty="0" smtClean="0"/>
              <a:t> ; //  hold</a:t>
            </a:r>
          </a:p>
          <a:p>
            <a:r>
              <a:rPr lang="en-US" dirty="0" smtClean="0"/>
              <a:t>2’b01 :  </a:t>
            </a:r>
            <a:r>
              <a:rPr lang="en-US" dirty="0" err="1" smtClean="0"/>
              <a:t>DataOut</a:t>
            </a:r>
            <a:r>
              <a:rPr lang="en-US" dirty="0" smtClean="0"/>
              <a:t> &lt;= { </a:t>
            </a:r>
            <a:r>
              <a:rPr lang="en-US" dirty="0" err="1" smtClean="0"/>
              <a:t>MSBin,DataOut</a:t>
            </a:r>
            <a:r>
              <a:rPr lang="en-US" dirty="0" smtClean="0"/>
              <a:t>[3:1] } ;    // shift right</a:t>
            </a:r>
          </a:p>
          <a:p>
            <a:r>
              <a:rPr lang="en-US" dirty="0" smtClean="0"/>
              <a:t>2’b10 :  </a:t>
            </a:r>
            <a:r>
              <a:rPr lang="en-US" dirty="0" err="1" smtClean="0"/>
              <a:t>DataOut</a:t>
            </a:r>
            <a:r>
              <a:rPr lang="en-US" dirty="0" smtClean="0"/>
              <a:t> &lt;= { </a:t>
            </a:r>
            <a:r>
              <a:rPr lang="en-US" dirty="0" err="1" smtClean="0"/>
              <a:t>DataOut</a:t>
            </a:r>
            <a:r>
              <a:rPr lang="en-US" dirty="0" smtClean="0"/>
              <a:t>[2:0], </a:t>
            </a:r>
            <a:r>
              <a:rPr lang="en-US" dirty="0" err="1" smtClean="0"/>
              <a:t>LSBin</a:t>
            </a:r>
            <a:r>
              <a:rPr lang="en-US" dirty="0" smtClean="0"/>
              <a:t> } ;   // shift left</a:t>
            </a:r>
          </a:p>
          <a:p>
            <a:r>
              <a:rPr lang="en-US" dirty="0" smtClean="0"/>
              <a:t>2’b11 : </a:t>
            </a:r>
            <a:r>
              <a:rPr lang="en-US" dirty="0" err="1" smtClean="0"/>
              <a:t>DataOut</a:t>
            </a:r>
            <a:r>
              <a:rPr lang="en-US" dirty="0" smtClean="0"/>
              <a:t> &lt;= </a:t>
            </a:r>
            <a:r>
              <a:rPr lang="en-US" dirty="0" err="1" smtClean="0"/>
              <a:t>DataIn</a:t>
            </a:r>
            <a:r>
              <a:rPr lang="en-US" dirty="0" smtClean="0"/>
              <a:t> ; // parallel load </a:t>
            </a:r>
          </a:p>
          <a:p>
            <a:r>
              <a:rPr lang="en-US" dirty="0" smtClean="0"/>
              <a:t>endcase</a:t>
            </a:r>
          </a:p>
          <a:p>
            <a:r>
              <a:rPr lang="en-US" dirty="0" smtClean="0"/>
              <a:t> end </a:t>
            </a:r>
          </a:p>
          <a:p>
            <a:r>
              <a:rPr lang="en-US" dirty="0" smtClean="0"/>
              <a:t>endmodule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47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0648"/>
            <a:ext cx="835292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Exercise: </a:t>
            </a:r>
          </a:p>
          <a:p>
            <a:r>
              <a:rPr lang="en-US" dirty="0" smtClean="0"/>
              <a:t>⋅  Sketch the </a:t>
            </a:r>
            <a:r>
              <a:rPr lang="en-US" dirty="0" err="1" smtClean="0"/>
              <a:t>iobd</a:t>
            </a:r>
            <a:r>
              <a:rPr lang="en-US" dirty="0" smtClean="0"/>
              <a:t> of this universal shift register </a:t>
            </a:r>
          </a:p>
          <a:p>
            <a:r>
              <a:rPr lang="en-US" dirty="0" smtClean="0"/>
              <a:t>⋅  Obtain  its  functional  block  diagram  in  terms  of  FFs and  the associated glue logic.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59832" y="1412776"/>
            <a:ext cx="251312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Synchronous Counters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115616" y="1988840"/>
            <a:ext cx="56703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Example : A 5-bit up-counter with a parallel load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773832" y="2449919"/>
            <a:ext cx="4572000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 smtClean="0"/>
              <a:t>module upcount5 ( data, Q, clk, </a:t>
            </a:r>
            <a:r>
              <a:rPr lang="en-US" dirty="0" err="1" smtClean="0"/>
              <a:t>rst</a:t>
            </a:r>
            <a:r>
              <a:rPr lang="en-US" dirty="0" smtClean="0"/>
              <a:t>, </a:t>
            </a:r>
            <a:r>
              <a:rPr lang="en-US" dirty="0" err="1" smtClean="0"/>
              <a:t>ld</a:t>
            </a:r>
            <a:r>
              <a:rPr lang="en-US" dirty="0" smtClean="0"/>
              <a:t>, </a:t>
            </a:r>
            <a:r>
              <a:rPr lang="en-US" dirty="0" err="1" smtClean="0"/>
              <a:t>inc</a:t>
            </a:r>
            <a:r>
              <a:rPr lang="en-US" dirty="0" smtClean="0"/>
              <a:t>) ;</a:t>
            </a:r>
          </a:p>
          <a:p>
            <a:r>
              <a:rPr lang="en-US" dirty="0" smtClean="0"/>
              <a:t> input  [4:0] data ; </a:t>
            </a:r>
          </a:p>
          <a:p>
            <a:r>
              <a:rPr lang="en-US" dirty="0" smtClean="0"/>
              <a:t>output[4:0] Q ; </a:t>
            </a:r>
          </a:p>
          <a:p>
            <a:r>
              <a:rPr lang="en-US" dirty="0" smtClean="0"/>
              <a:t>input  clk, </a:t>
            </a:r>
            <a:r>
              <a:rPr lang="en-US" dirty="0" err="1" smtClean="0"/>
              <a:t>rst</a:t>
            </a:r>
            <a:r>
              <a:rPr lang="en-US" dirty="0" smtClean="0"/>
              <a:t>  ; </a:t>
            </a:r>
          </a:p>
          <a:p>
            <a:r>
              <a:rPr lang="en-US" dirty="0" smtClean="0"/>
              <a:t>input  </a:t>
            </a:r>
            <a:r>
              <a:rPr lang="en-US" dirty="0" err="1" smtClean="0"/>
              <a:t>ld</a:t>
            </a:r>
            <a:r>
              <a:rPr lang="en-US" dirty="0" smtClean="0"/>
              <a:t>, </a:t>
            </a:r>
            <a:r>
              <a:rPr lang="en-US" dirty="0" err="1" smtClean="0"/>
              <a:t>inc</a:t>
            </a:r>
            <a:r>
              <a:rPr lang="en-US" dirty="0" smtClean="0"/>
              <a:t> ; </a:t>
            </a:r>
          </a:p>
          <a:p>
            <a:r>
              <a:rPr lang="en-US" dirty="0" err="1" smtClean="0"/>
              <a:t>reg</a:t>
            </a:r>
            <a:r>
              <a:rPr lang="en-US" dirty="0" smtClean="0"/>
              <a:t>[4:0] Q ; </a:t>
            </a:r>
          </a:p>
          <a:p>
            <a:r>
              <a:rPr lang="en-US" dirty="0" smtClean="0"/>
              <a:t>always @( posedge </a:t>
            </a:r>
            <a:r>
              <a:rPr lang="en-US" dirty="0" err="1" smtClean="0"/>
              <a:t>rst</a:t>
            </a:r>
            <a:r>
              <a:rPr lang="en-US" dirty="0" smtClean="0"/>
              <a:t> or posedge clk ) </a:t>
            </a:r>
          </a:p>
          <a:p>
            <a:r>
              <a:rPr lang="en-US" dirty="0" smtClean="0"/>
              <a:t>if( </a:t>
            </a:r>
            <a:r>
              <a:rPr lang="en-US" dirty="0" err="1" smtClean="0"/>
              <a:t>rst</a:t>
            </a:r>
            <a:r>
              <a:rPr lang="en-US" dirty="0" smtClean="0"/>
              <a:t> ) Q &lt;= 0 ; </a:t>
            </a:r>
          </a:p>
          <a:p>
            <a:r>
              <a:rPr lang="en-US" dirty="0" smtClean="0"/>
              <a:t>else if ( </a:t>
            </a:r>
            <a:r>
              <a:rPr lang="en-US" dirty="0" err="1" smtClean="0"/>
              <a:t>ld</a:t>
            </a:r>
            <a:r>
              <a:rPr lang="en-US" dirty="0" smtClean="0"/>
              <a:t> ) Q &lt;= data ; </a:t>
            </a:r>
          </a:p>
          <a:p>
            <a:r>
              <a:rPr lang="en-US" dirty="0" smtClean="0"/>
              <a:t>else if ( </a:t>
            </a:r>
            <a:r>
              <a:rPr lang="en-US" dirty="0" err="1" smtClean="0"/>
              <a:t>inc</a:t>
            </a:r>
            <a:r>
              <a:rPr lang="en-US" dirty="0" smtClean="0"/>
              <a:t> ) Q &lt;= Q + 1; </a:t>
            </a:r>
          </a:p>
          <a:p>
            <a:r>
              <a:rPr lang="en-US" dirty="0" smtClean="0"/>
              <a:t>endmodule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92696"/>
            <a:ext cx="7849696" cy="18481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55576" y="2636912"/>
            <a:ext cx="72728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Exercise:  Provide  the  I/O  block  diagram,  and  derive  the  operations </a:t>
            </a:r>
          </a:p>
          <a:p>
            <a:r>
              <a:rPr lang="en-US" dirty="0" smtClean="0"/>
              <a:t>table for this counter.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3757691"/>
            <a:ext cx="211109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 explain the counter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17660" y="3397056"/>
            <a:ext cx="5782732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module </a:t>
            </a:r>
            <a:r>
              <a:rPr lang="en-US" dirty="0" err="1" smtClean="0"/>
              <a:t>U_D_counter</a:t>
            </a:r>
            <a:r>
              <a:rPr lang="en-US" dirty="0" smtClean="0"/>
              <a:t> ( data, count, clk, </a:t>
            </a:r>
            <a:r>
              <a:rPr lang="en-US" dirty="0" err="1" smtClean="0"/>
              <a:t>rst</a:t>
            </a:r>
            <a:r>
              <a:rPr lang="en-US" dirty="0" smtClean="0"/>
              <a:t>, </a:t>
            </a:r>
            <a:r>
              <a:rPr lang="en-US" dirty="0" err="1" smtClean="0"/>
              <a:t>dir</a:t>
            </a:r>
            <a:r>
              <a:rPr lang="en-US" dirty="0" smtClean="0"/>
              <a:t> ) ;</a:t>
            </a:r>
          </a:p>
          <a:p>
            <a:r>
              <a:rPr lang="en-US" dirty="0" smtClean="0"/>
              <a:t> input  [7:0] data ; </a:t>
            </a:r>
          </a:p>
          <a:p>
            <a:r>
              <a:rPr lang="en-US" dirty="0" smtClean="0"/>
              <a:t>output[7:0] count ; </a:t>
            </a:r>
          </a:p>
          <a:p>
            <a:r>
              <a:rPr lang="en-US" dirty="0" smtClean="0"/>
              <a:t>input  clk, </a:t>
            </a:r>
            <a:r>
              <a:rPr lang="en-US" dirty="0" err="1" smtClean="0"/>
              <a:t>rst</a:t>
            </a:r>
            <a:r>
              <a:rPr lang="en-US" dirty="0" smtClean="0"/>
              <a:t> ; </a:t>
            </a:r>
          </a:p>
          <a:p>
            <a:r>
              <a:rPr lang="en-US" dirty="0" smtClean="0"/>
              <a:t>input  [1:0] </a:t>
            </a:r>
            <a:r>
              <a:rPr lang="en-US" dirty="0" err="1" smtClean="0"/>
              <a:t>dir</a:t>
            </a:r>
            <a:r>
              <a:rPr lang="en-US" dirty="0" smtClean="0"/>
              <a:t> ; </a:t>
            </a:r>
          </a:p>
          <a:p>
            <a:r>
              <a:rPr lang="en-US" dirty="0" err="1" smtClean="0"/>
              <a:t>reg</a:t>
            </a:r>
            <a:r>
              <a:rPr lang="en-US" dirty="0" smtClean="0"/>
              <a:t>[7:0] count ; </a:t>
            </a:r>
          </a:p>
          <a:p>
            <a:r>
              <a:rPr lang="en-US" dirty="0" smtClean="0"/>
              <a:t>always @( negedge   </a:t>
            </a:r>
            <a:r>
              <a:rPr lang="en-US" dirty="0" err="1" smtClean="0"/>
              <a:t>rst</a:t>
            </a:r>
            <a:r>
              <a:rPr lang="en-US" dirty="0" smtClean="0"/>
              <a:t> or negedge clk ) </a:t>
            </a:r>
          </a:p>
          <a:p>
            <a:r>
              <a:rPr lang="en-US" dirty="0" smtClean="0"/>
              <a:t>if( </a:t>
            </a:r>
            <a:r>
              <a:rPr lang="en-US" dirty="0" err="1" smtClean="0"/>
              <a:t>rst</a:t>
            </a:r>
            <a:r>
              <a:rPr lang="en-US" dirty="0" smtClean="0"/>
              <a:t> == 0 ) count &lt;= 8’b00000000 ;  </a:t>
            </a:r>
          </a:p>
          <a:p>
            <a:r>
              <a:rPr lang="en-US" dirty="0" smtClean="0"/>
              <a:t>else if (</a:t>
            </a:r>
            <a:r>
              <a:rPr lang="en-US" dirty="0" err="1" smtClean="0"/>
              <a:t>dir</a:t>
            </a:r>
            <a:r>
              <a:rPr lang="en-US" dirty="0" smtClean="0"/>
              <a:t> == 2’b00 || </a:t>
            </a:r>
            <a:r>
              <a:rPr lang="en-US" dirty="0" err="1" smtClean="0"/>
              <a:t>dir</a:t>
            </a:r>
            <a:r>
              <a:rPr lang="en-US" dirty="0" smtClean="0"/>
              <a:t> == 2’b11) count &lt;= count ;</a:t>
            </a:r>
          </a:p>
          <a:p>
            <a:r>
              <a:rPr lang="en-US" dirty="0" smtClean="0"/>
              <a:t>    else if ( </a:t>
            </a:r>
            <a:r>
              <a:rPr lang="en-US" dirty="0" err="1" smtClean="0"/>
              <a:t>dir</a:t>
            </a:r>
            <a:r>
              <a:rPr lang="en-US" dirty="0" smtClean="0"/>
              <a:t> == 2’b01 ) count &lt;= count + 1; </a:t>
            </a:r>
          </a:p>
          <a:p>
            <a:r>
              <a:rPr lang="en-US" dirty="0" smtClean="0"/>
              <a:t>else if ( </a:t>
            </a:r>
            <a:r>
              <a:rPr lang="en-US" dirty="0" err="1" smtClean="0"/>
              <a:t>dir</a:t>
            </a:r>
            <a:r>
              <a:rPr lang="en-US" dirty="0" smtClean="0"/>
              <a:t> == 2’b10 ) count &lt;= count -1; </a:t>
            </a:r>
          </a:p>
          <a:p>
            <a:r>
              <a:rPr lang="en-US" dirty="0" smtClean="0"/>
              <a:t>endmodule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45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92696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Example : Derive the circuit synthesized from this Verilog code fragment.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611560" y="1700808"/>
            <a:ext cx="5958408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module circuit (S1, CLK, A, B, C, S3, S2, OU) ; </a:t>
            </a:r>
          </a:p>
          <a:p>
            <a:r>
              <a:rPr lang="en-US" dirty="0" smtClean="0"/>
              <a:t> input S1, CLK ; </a:t>
            </a:r>
          </a:p>
          <a:p>
            <a:r>
              <a:rPr lang="en-US" dirty="0" smtClean="0"/>
              <a:t> input [7:0] A, B, C, S3 ; </a:t>
            </a:r>
          </a:p>
          <a:p>
            <a:r>
              <a:rPr lang="en-US" dirty="0" smtClean="0"/>
              <a:t>output [7:0] S2, OU ;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reg</a:t>
            </a:r>
            <a:r>
              <a:rPr lang="en-US" dirty="0" smtClean="0"/>
              <a:t>[7:0] S2, OU ;</a:t>
            </a:r>
          </a:p>
          <a:p>
            <a:r>
              <a:rPr lang="en-US" dirty="0" smtClean="0"/>
              <a:t> wire[5:0] TEMP1, TEMP2 ;  // internal signals </a:t>
            </a:r>
          </a:p>
          <a:p>
            <a:r>
              <a:rPr lang="en-US" dirty="0" smtClean="0"/>
              <a:t> always @ (posedge CLK) </a:t>
            </a:r>
          </a:p>
          <a:p>
            <a:r>
              <a:rPr lang="en-US" dirty="0" smtClean="0"/>
              <a:t>  if( S1 )</a:t>
            </a:r>
          </a:p>
          <a:p>
            <a:r>
              <a:rPr lang="en-US" dirty="0" smtClean="0"/>
              <a:t>if(TEMP1 &lt; 8)  S2 &lt;= A + B; </a:t>
            </a:r>
          </a:p>
          <a:p>
            <a:r>
              <a:rPr lang="en-US" dirty="0"/>
              <a:t>e</a:t>
            </a:r>
            <a:r>
              <a:rPr lang="en-US" dirty="0" smtClean="0"/>
              <a:t>lse S2 &lt;= C;  </a:t>
            </a:r>
          </a:p>
          <a:p>
            <a:r>
              <a:rPr lang="en-US" dirty="0" smtClean="0"/>
              <a:t> always @ (TEMP2 or TEMP1 or S3 or A) </a:t>
            </a:r>
          </a:p>
          <a:p>
            <a:r>
              <a:rPr lang="en-US" dirty="0" smtClean="0"/>
              <a:t>  if (TEMP2 &gt;TEMP1) OU &lt;= S3 + A; </a:t>
            </a:r>
          </a:p>
          <a:p>
            <a:r>
              <a:rPr lang="en-US" dirty="0" smtClean="0"/>
              <a:t>... </a:t>
            </a:r>
          </a:p>
          <a:p>
            <a:r>
              <a:rPr lang="en-US" dirty="0" smtClean="0"/>
              <a:t>endmodule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97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6712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⋅  A circuit type with memory. </a:t>
            </a:r>
          </a:p>
          <a:p>
            <a:r>
              <a:rPr lang="en-US" sz="2000" dirty="0" smtClean="0"/>
              <a:t>⋅  Usually as datapath controller unit. </a:t>
            </a:r>
          </a:p>
          <a:p>
            <a:r>
              <a:rPr lang="en-US" sz="2000" dirty="0" smtClean="0"/>
              <a:t>⋅  Via algorithmic state machine (ASM) flowchart, an FSM is readily  modeled in HDL.</a:t>
            </a:r>
          </a:p>
          <a:p>
            <a:r>
              <a:rPr lang="en-US" sz="2000" dirty="0" smtClean="0"/>
              <a:t>⋅  There are two basic models of FSMs: Moore and Mealy. </a:t>
            </a:r>
          </a:p>
          <a:p>
            <a:r>
              <a:rPr lang="en-US" sz="2000" dirty="0" smtClean="0"/>
              <a:t>⋅  In a Mealy machine, the next state (NS) and the outputs depend on both the     present state (PS) and the inputs. </a:t>
            </a:r>
          </a:p>
          <a:p>
            <a:r>
              <a:rPr lang="en-US" sz="2000" dirty="0" smtClean="0"/>
              <a:t>⋅  The NS of a Moore machine depends on the PS and the inputs, but </a:t>
            </a:r>
          </a:p>
          <a:p>
            <a:r>
              <a:rPr lang="en-US" sz="2000" dirty="0" smtClean="0"/>
              <a:t>the outputs depend on only the PS. </a:t>
            </a:r>
          </a:p>
          <a:p>
            <a:r>
              <a:rPr lang="en-US" sz="2000" dirty="0" smtClean="0"/>
              <a:t>⋅  All FSMs have the general feedback structure. </a:t>
            </a:r>
          </a:p>
          <a:p>
            <a:r>
              <a:rPr lang="en-US" sz="2000" dirty="0" smtClean="0"/>
              <a:t>⋅  We  will  deal  only  with  synchronous  FSMs,  hence  the  state </a:t>
            </a:r>
          </a:p>
          <a:p>
            <a:r>
              <a:rPr lang="en-US" sz="2000" dirty="0" smtClean="0"/>
              <a:t>transitions of the machine are synchronized by the  active edge of a </a:t>
            </a:r>
          </a:p>
          <a:p>
            <a:r>
              <a:rPr lang="en-US" sz="2000" dirty="0" smtClean="0"/>
              <a:t>common clock. In this case, the state register is consisted of edge triggered flip-flops. 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2627784" y="326821"/>
            <a:ext cx="361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Finite State Machine (FSM) </a:t>
            </a:r>
          </a:p>
        </p:txBody>
      </p:sp>
    </p:spTree>
    <p:extLst>
      <p:ext uri="{BB962C8B-B14F-4D97-AF65-F5344CB8AC3E}">
        <p14:creationId xmlns:p14="http://schemas.microsoft.com/office/powerpoint/2010/main" val="7177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064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Example : Verilog Modeling of an FSM (version A coding).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6" y="1254478"/>
            <a:ext cx="9040487" cy="3686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6064" y="474345"/>
            <a:ext cx="6012160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odule FSM1 ( A, CLK, reset, Z ); </a:t>
            </a:r>
          </a:p>
          <a:p>
            <a:r>
              <a:rPr lang="en-US" dirty="0" smtClean="0"/>
              <a:t>input A, CLK, reset ;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outputZ</a:t>
            </a:r>
            <a:r>
              <a:rPr lang="en-US" dirty="0" smtClean="0"/>
              <a:t> ;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reg</a:t>
            </a:r>
            <a:r>
              <a:rPr lang="en-US" dirty="0" smtClean="0"/>
              <a:t> [1:0] y, Y ; </a:t>
            </a:r>
          </a:p>
          <a:p>
            <a:r>
              <a:rPr lang="en-US" dirty="0" smtClean="0"/>
              <a:t>parameter [1:0] S0 = 2’b00, S1 = 2’b01, S2 = 2’b10, S3 = 2’b11; </a:t>
            </a:r>
          </a:p>
          <a:p>
            <a:r>
              <a:rPr lang="en-US" dirty="0" smtClean="0"/>
              <a:t>// NS logic module:</a:t>
            </a:r>
          </a:p>
          <a:p>
            <a:r>
              <a:rPr lang="en-US" dirty="0" smtClean="0"/>
              <a:t> always @ (A or y) </a:t>
            </a:r>
          </a:p>
          <a:p>
            <a:r>
              <a:rPr lang="en-US" dirty="0" smtClean="0"/>
              <a:t>case ( y) </a:t>
            </a:r>
          </a:p>
          <a:p>
            <a:r>
              <a:rPr lang="en-US" dirty="0" smtClean="0"/>
              <a:t>S0 :  if( A )  Y = S1;  </a:t>
            </a:r>
            <a:r>
              <a:rPr lang="en-US" dirty="0" err="1" smtClean="0"/>
              <a:t>elseY</a:t>
            </a:r>
            <a:r>
              <a:rPr lang="en-US" dirty="0" smtClean="0"/>
              <a:t> = S0; </a:t>
            </a:r>
          </a:p>
          <a:p>
            <a:r>
              <a:rPr lang="en-US" dirty="0" smtClean="0"/>
              <a:t>S1 :  if( A )  Y = S3;  </a:t>
            </a:r>
            <a:r>
              <a:rPr lang="en-US" dirty="0" err="1" smtClean="0"/>
              <a:t>elseY</a:t>
            </a:r>
            <a:r>
              <a:rPr lang="en-US" dirty="0" smtClean="0"/>
              <a:t> = S2; </a:t>
            </a:r>
          </a:p>
          <a:p>
            <a:r>
              <a:rPr lang="en-US" dirty="0" smtClean="0"/>
              <a:t>S2 :  if( A )  Y = S3;  </a:t>
            </a:r>
            <a:r>
              <a:rPr lang="en-US" dirty="0" err="1" smtClean="0"/>
              <a:t>elseY</a:t>
            </a:r>
            <a:r>
              <a:rPr lang="en-US" dirty="0" smtClean="0"/>
              <a:t> = S2; </a:t>
            </a:r>
          </a:p>
          <a:p>
            <a:r>
              <a:rPr lang="en-US" dirty="0" smtClean="0"/>
              <a:t>S3 :  if( A )  Y = S0;  </a:t>
            </a:r>
            <a:r>
              <a:rPr lang="en-US" dirty="0" err="1" smtClean="0"/>
              <a:t>elseY</a:t>
            </a:r>
            <a:r>
              <a:rPr lang="en-US" dirty="0" smtClean="0"/>
              <a:t> = S3; </a:t>
            </a:r>
          </a:p>
          <a:p>
            <a:r>
              <a:rPr lang="en-US" dirty="0" smtClean="0"/>
              <a:t> endcase </a:t>
            </a:r>
          </a:p>
          <a:p>
            <a:r>
              <a:rPr lang="en-US" dirty="0" smtClean="0"/>
              <a:t>// state register module: </a:t>
            </a:r>
          </a:p>
          <a:p>
            <a:r>
              <a:rPr lang="en-US" dirty="0" smtClean="0"/>
              <a:t>always @ ( </a:t>
            </a:r>
            <a:r>
              <a:rPr lang="en-US" dirty="0" err="1" smtClean="0"/>
              <a:t>negedgereset</a:t>
            </a:r>
            <a:r>
              <a:rPr lang="en-US" dirty="0" smtClean="0"/>
              <a:t> or </a:t>
            </a:r>
            <a:r>
              <a:rPr lang="en-US" dirty="0" err="1" smtClean="0"/>
              <a:t>posedgeCLK</a:t>
            </a:r>
            <a:r>
              <a:rPr lang="en-US" dirty="0" smtClean="0"/>
              <a:t> )</a:t>
            </a:r>
          </a:p>
          <a:p>
            <a:r>
              <a:rPr lang="en-US" dirty="0" smtClean="0"/>
              <a:t>if(!reset ) y &lt;= S0 ; </a:t>
            </a:r>
          </a:p>
          <a:p>
            <a:r>
              <a:rPr lang="en-US" dirty="0" err="1" smtClean="0"/>
              <a:t>elsey</a:t>
            </a:r>
            <a:r>
              <a:rPr lang="en-US" dirty="0" smtClean="0"/>
              <a:t> &lt;= Y ; </a:t>
            </a:r>
          </a:p>
          <a:p>
            <a:r>
              <a:rPr lang="en-US" dirty="0" smtClean="0"/>
              <a:t> // define the Output Logic:</a:t>
            </a:r>
          </a:p>
          <a:p>
            <a:r>
              <a:rPr lang="en-US" dirty="0" smtClean="0"/>
              <a:t>assign  Z = ( y == S0 ) | (y == S3) ; </a:t>
            </a:r>
          </a:p>
          <a:p>
            <a:r>
              <a:rPr lang="en-US" dirty="0" smtClean="0"/>
              <a:t>endmodule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05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MY" dirty="0" smtClean="0"/>
              <a:t>In this lecture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Synchronous sequential logic circuits rely 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storage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for their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Flips-flops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(FFs)  and  latches  are  two  commonly  used one-bit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registers, shift registers, and counters.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synchronous sequential logic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7464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Example : Verilog  Modeling of FSM (version B coding).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08720"/>
            <a:ext cx="4392000" cy="545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2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-27384"/>
            <a:ext cx="62646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odule FSM2 ( A, CLK, reset, Z ); </a:t>
            </a:r>
          </a:p>
          <a:p>
            <a:r>
              <a:rPr lang="en-US" dirty="0" smtClean="0"/>
              <a:t>input A, CLK, reset ;</a:t>
            </a:r>
          </a:p>
          <a:p>
            <a:r>
              <a:rPr lang="en-US" dirty="0" smtClean="0"/>
              <a:t> output Z ;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reg</a:t>
            </a:r>
            <a:r>
              <a:rPr lang="en-US" dirty="0" smtClean="0"/>
              <a:t> [1:0] y, Y ; </a:t>
            </a:r>
          </a:p>
          <a:p>
            <a:r>
              <a:rPr lang="en-US" dirty="0" smtClean="0"/>
              <a:t>parameter [1:0] S0 = 0, S1 = 1, S2 =2, S3=3; </a:t>
            </a:r>
          </a:p>
          <a:p>
            <a:r>
              <a:rPr lang="en-US" dirty="0" smtClean="0"/>
              <a:t> // define STATE_REG: </a:t>
            </a:r>
          </a:p>
          <a:p>
            <a:r>
              <a:rPr lang="en-US" dirty="0" smtClean="0"/>
              <a:t>always @(negedge reset or negedge CLK)  </a:t>
            </a:r>
          </a:p>
          <a:p>
            <a:r>
              <a:rPr lang="en-US" dirty="0" smtClean="0"/>
              <a:t>  if( reset == 0 ) y &lt;= A ; </a:t>
            </a:r>
          </a:p>
          <a:p>
            <a:r>
              <a:rPr lang="en-US" dirty="0"/>
              <a:t>e</a:t>
            </a:r>
            <a:r>
              <a:rPr lang="en-US" dirty="0" smtClean="0"/>
              <a:t>lse y &lt;= Y ; </a:t>
            </a:r>
          </a:p>
          <a:p>
            <a:r>
              <a:rPr lang="en-US" dirty="0" smtClean="0"/>
              <a:t>// define NS_OUTPUT and OUTPUT LOGIC: </a:t>
            </a:r>
          </a:p>
          <a:p>
            <a:r>
              <a:rPr lang="en-US" dirty="0" smtClean="0"/>
              <a:t>always @( y or A ) </a:t>
            </a:r>
          </a:p>
          <a:p>
            <a:r>
              <a:rPr lang="en-US" dirty="0" smtClean="0"/>
              <a:t>begin </a:t>
            </a:r>
          </a:p>
          <a:p>
            <a:r>
              <a:rPr lang="en-US" dirty="0" smtClean="0"/>
              <a:t>case( y ) </a:t>
            </a:r>
          </a:p>
          <a:p>
            <a:r>
              <a:rPr lang="en-US" dirty="0" smtClean="0"/>
              <a:t>  S0 :  if (A )begin  Y = S3 ; Z = 1;  end </a:t>
            </a:r>
          </a:p>
          <a:p>
            <a:r>
              <a:rPr lang="en-US" dirty="0" smtClean="0"/>
              <a:t>    else begin  Y = S0 ; Z = 0;  end</a:t>
            </a:r>
          </a:p>
          <a:p>
            <a:r>
              <a:rPr lang="en-US" dirty="0" smtClean="0"/>
              <a:t>  S1 :  if( A )begin  Y = S0 ; Z = 1;  end </a:t>
            </a:r>
          </a:p>
          <a:p>
            <a:r>
              <a:rPr lang="en-US" dirty="0" smtClean="0"/>
              <a:t>    else begin  Y = S1 ; Z = 0;  end</a:t>
            </a:r>
          </a:p>
          <a:p>
            <a:r>
              <a:rPr lang="en-US" dirty="0" smtClean="0"/>
              <a:t>  S2 :  if ( A )begin  Y = S1 ; Z = 0;  end </a:t>
            </a:r>
          </a:p>
          <a:p>
            <a:r>
              <a:rPr lang="en-US" dirty="0" smtClean="0"/>
              <a:t>    else begin  Y = S2 ; Z = 0;  end</a:t>
            </a:r>
          </a:p>
          <a:p>
            <a:r>
              <a:rPr lang="en-US" dirty="0" smtClean="0"/>
              <a:t>  S3 :  if ( A )begin  Y = S1 ; Z = 0;  end</a:t>
            </a:r>
          </a:p>
          <a:p>
            <a:r>
              <a:rPr lang="en-US" dirty="0" smtClean="0"/>
              <a:t>else begin  Y = S2 ; Z = 0;  end</a:t>
            </a:r>
          </a:p>
          <a:p>
            <a:r>
              <a:rPr lang="en-US" dirty="0" smtClean="0"/>
              <a:t>endcase</a:t>
            </a:r>
          </a:p>
          <a:p>
            <a:r>
              <a:rPr lang="en-US" dirty="0" smtClean="0"/>
              <a:t> end </a:t>
            </a:r>
          </a:p>
          <a:p>
            <a:r>
              <a:rPr lang="en-US" dirty="0" smtClean="0"/>
              <a:t>endmodule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6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46224"/>
            <a:ext cx="8568952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A latch is a level-sensitive memory device (transparent).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As  long  as  the  pulse  remains  at  the  active  high  level,  any changes in the data input will change the state of the latch.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A flip-flop (FF) is an edge-triggered memory device.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An edge-triggered FF ignores the pulse while it is at a constant level  (non-transparent).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Triggers only during a transition of the clock signal.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Could  on  the  positive  edge  of  the  clock  (posedge),  or  negative edge (negedge). 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339752" y="216222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LATCHES &amp; FLIP-FLOPS </a:t>
            </a:r>
          </a:p>
        </p:txBody>
      </p:sp>
    </p:spTree>
    <p:extLst>
      <p:ext uri="{BB962C8B-B14F-4D97-AF65-F5344CB8AC3E}">
        <p14:creationId xmlns:p14="http://schemas.microsoft.com/office/powerpoint/2010/main" val="212453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MY" b="1" dirty="0"/>
              <a:t>Simple Latch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MY" dirty="0"/>
              <a:t>library </a:t>
            </a:r>
            <a:r>
              <a:rPr lang="en-MY" dirty="0" err="1"/>
              <a:t>ieee</a:t>
            </a:r>
            <a:r>
              <a:rPr lang="en-MY" dirty="0"/>
              <a:t> 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use </a:t>
            </a:r>
            <a:r>
              <a:rPr lang="en-MY" dirty="0"/>
              <a:t>ieee.std_logic_1164.all;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entity </a:t>
            </a:r>
            <a:r>
              <a:rPr lang="en-MY" dirty="0" err="1"/>
              <a:t>D_latch</a:t>
            </a:r>
            <a:r>
              <a:rPr lang="en-MY" dirty="0"/>
              <a:t> </a:t>
            </a:r>
            <a:r>
              <a:rPr lang="en-MY" dirty="0" smtClean="0"/>
              <a:t>is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port(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err="1" smtClean="0"/>
              <a:t>data_in</a:t>
            </a:r>
            <a:r>
              <a:rPr lang="en-MY" dirty="0"/>
              <a:t>: in </a:t>
            </a:r>
            <a:r>
              <a:rPr lang="en-MY" dirty="0" err="1"/>
              <a:t>std_logic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 </a:t>
            </a:r>
            <a:r>
              <a:rPr lang="en-MY" dirty="0"/>
              <a:t>enable: in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err="1" smtClean="0"/>
              <a:t>data_out</a:t>
            </a:r>
            <a:r>
              <a:rPr lang="en-MY" dirty="0"/>
              <a:t>: out </a:t>
            </a:r>
            <a:r>
              <a:rPr lang="en-MY" dirty="0" err="1"/>
              <a:t>std_logic</a:t>
            </a:r>
            <a:r>
              <a:rPr lang="en-MY" dirty="0"/>
              <a:t> );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end </a:t>
            </a:r>
            <a:r>
              <a:rPr lang="en-MY" dirty="0" err="1"/>
              <a:t>D_latch</a:t>
            </a:r>
            <a:r>
              <a:rPr lang="en-MY" dirty="0"/>
              <a:t>; </a:t>
            </a:r>
            <a:r>
              <a:rPr lang="en-MY" dirty="0" smtClean="0"/>
              <a:t> 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architecture </a:t>
            </a:r>
            <a:r>
              <a:rPr lang="en-MY" dirty="0" err="1"/>
              <a:t>behv</a:t>
            </a:r>
            <a:r>
              <a:rPr lang="en-MY" dirty="0"/>
              <a:t> of </a:t>
            </a:r>
            <a:r>
              <a:rPr lang="en-MY" dirty="0" err="1"/>
              <a:t>D_latch</a:t>
            </a:r>
            <a:r>
              <a:rPr lang="en-MY" dirty="0"/>
              <a:t> </a:t>
            </a:r>
            <a:r>
              <a:rPr lang="en-MY" dirty="0" smtClean="0"/>
              <a:t>is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begin -- compare this to D </a:t>
            </a:r>
            <a:r>
              <a:rPr lang="en-MY" dirty="0" err="1"/>
              <a:t>flipflop</a:t>
            </a:r>
            <a:r>
              <a:rPr lang="en-MY" dirty="0"/>
              <a:t>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process(</a:t>
            </a:r>
            <a:r>
              <a:rPr lang="en-MY" dirty="0" err="1" smtClean="0"/>
              <a:t>data_in</a:t>
            </a:r>
            <a:r>
              <a:rPr lang="en-MY" dirty="0"/>
              <a:t>, enable)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begin 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if </a:t>
            </a:r>
            <a:r>
              <a:rPr lang="en-MY" dirty="0"/>
              <a:t>(enable='1') then </a:t>
            </a:r>
            <a:r>
              <a:rPr lang="en-MY" dirty="0" smtClean="0"/>
              <a:t> -- </a:t>
            </a:r>
            <a:r>
              <a:rPr lang="en-MY" dirty="0"/>
              <a:t>no clock signal </a:t>
            </a:r>
            <a:r>
              <a:rPr lang="en-MY" dirty="0" smtClean="0"/>
              <a:t>here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 </a:t>
            </a:r>
            <a:r>
              <a:rPr lang="en-MY" dirty="0" err="1"/>
              <a:t>data_out</a:t>
            </a:r>
            <a:r>
              <a:rPr lang="en-MY" dirty="0"/>
              <a:t> &lt;= </a:t>
            </a:r>
            <a:r>
              <a:rPr lang="en-MY" dirty="0" err="1"/>
              <a:t>data_in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end </a:t>
            </a:r>
            <a:r>
              <a:rPr lang="en-MY" dirty="0"/>
              <a:t>if; </a:t>
            </a:r>
            <a:endParaRPr lang="en-MY" dirty="0" smtClean="0"/>
          </a:p>
          <a:p>
            <a:pPr marL="0" indent="0">
              <a:buNone/>
            </a:pPr>
            <a:r>
              <a:rPr lang="en-MY"/>
              <a:t>	</a:t>
            </a:r>
            <a:r>
              <a:rPr lang="en-MY" smtClean="0"/>
              <a:t>end </a:t>
            </a:r>
            <a:r>
              <a:rPr lang="en-MY" dirty="0"/>
              <a:t>process</a:t>
            </a:r>
            <a:r>
              <a:rPr lang="en-MY"/>
              <a:t>; </a:t>
            </a:r>
            <a:endParaRPr lang="en-MY" smtClean="0"/>
          </a:p>
          <a:p>
            <a:pPr marL="0" indent="0">
              <a:buNone/>
            </a:pPr>
            <a:r>
              <a:rPr lang="en-MY" smtClean="0"/>
              <a:t>end </a:t>
            </a:r>
            <a:r>
              <a:rPr lang="en-MY" dirty="0" err="1"/>
              <a:t>behv</a:t>
            </a:r>
            <a:r>
              <a:rPr lang="en-MY" dirty="0"/>
              <a:t>;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2254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869936"/>
            <a:ext cx="7200800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D Latch </a:t>
            </a:r>
          </a:p>
          <a:p>
            <a:r>
              <a:rPr lang="en-US" dirty="0" smtClean="0"/>
              <a:t>⋅  A latch is inferred because the IF statement is incomplete. </a:t>
            </a:r>
          </a:p>
          <a:p>
            <a:r>
              <a:rPr lang="en-US" dirty="0" smtClean="0"/>
              <a:t>⋅  The notion of implied memory is instantiated in this case.</a:t>
            </a:r>
          </a:p>
          <a:p>
            <a:endParaRPr lang="en-US" dirty="0" smtClean="0"/>
          </a:p>
          <a:p>
            <a:r>
              <a:rPr lang="en-US" dirty="0" smtClean="0"/>
              <a:t>… </a:t>
            </a:r>
          </a:p>
          <a:p>
            <a:r>
              <a:rPr lang="en-US" dirty="0" smtClean="0"/>
              <a:t>always @(S or </a:t>
            </a:r>
            <a:r>
              <a:rPr lang="en-US" dirty="0" err="1" smtClean="0"/>
              <a:t>Data_In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if ( S )</a:t>
            </a:r>
          </a:p>
          <a:p>
            <a:r>
              <a:rPr lang="en-US" dirty="0" err="1" smtClean="0"/>
              <a:t>Data_out</a:t>
            </a:r>
            <a:r>
              <a:rPr lang="en-US" dirty="0" smtClean="0"/>
              <a:t> = </a:t>
            </a:r>
            <a:r>
              <a:rPr lang="en-US" dirty="0" err="1" smtClean="0"/>
              <a:t>Data_In</a:t>
            </a:r>
            <a:r>
              <a:rPr lang="en-US" dirty="0" smtClean="0"/>
              <a:t>;</a:t>
            </a:r>
          </a:p>
          <a:p>
            <a:r>
              <a:rPr lang="en-US" dirty="0" smtClean="0"/>
              <a:t>…..</a:t>
            </a:r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221088"/>
            <a:ext cx="3888000" cy="139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7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71914"/>
            <a:ext cx="6211957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positive-edge triggered D flip-flop: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1196752"/>
            <a:ext cx="3240360" cy="28007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module </a:t>
            </a:r>
            <a:r>
              <a:rPr lang="en-US" sz="2400" dirty="0" err="1" smtClean="0"/>
              <a:t>ff</a:t>
            </a:r>
            <a:r>
              <a:rPr lang="en-US" sz="2400" dirty="0" smtClean="0"/>
              <a:t> (clk, d, q) ;</a:t>
            </a:r>
          </a:p>
          <a:p>
            <a:r>
              <a:rPr lang="en-US" sz="2400" dirty="0" smtClean="0"/>
              <a:t>input clk, d ; </a:t>
            </a:r>
          </a:p>
          <a:p>
            <a:r>
              <a:rPr lang="en-US" sz="2400" dirty="0" smtClean="0"/>
              <a:t>output q ; 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reg</a:t>
            </a:r>
            <a:r>
              <a:rPr lang="en-US" sz="2400" dirty="0" smtClean="0"/>
              <a:t> q  ;</a:t>
            </a:r>
          </a:p>
          <a:p>
            <a:r>
              <a:rPr lang="en-US" sz="2400" dirty="0" smtClean="0"/>
              <a:t>  always @(posedge clk)</a:t>
            </a:r>
          </a:p>
          <a:p>
            <a:r>
              <a:rPr lang="en-US" sz="2400" dirty="0" smtClean="0"/>
              <a:t>  q </a:t>
            </a:r>
            <a:r>
              <a:rPr lang="en-US" sz="3200" dirty="0" smtClean="0">
                <a:solidFill>
                  <a:srgbClr val="FF0000"/>
                </a:solidFill>
              </a:rPr>
              <a:t>&lt;=</a:t>
            </a:r>
            <a:r>
              <a:rPr lang="en-US" sz="2400" dirty="0" smtClean="0"/>
              <a:t> d ; </a:t>
            </a:r>
          </a:p>
          <a:p>
            <a:r>
              <a:rPr lang="en-US" sz="2400" dirty="0" smtClean="0"/>
              <a:t>endmodule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628798"/>
            <a:ext cx="3708000" cy="172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9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15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52362"/>
            <a:ext cx="7776864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 non-blocking  assignment  (  &lt;=)  is  called  concurrent  procedural assignments.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Allows  scheduling  of  assignments  without  blocking  execution  of  the statements that follow.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90673" y="1700808"/>
            <a:ext cx="3419872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module </a:t>
            </a:r>
            <a:r>
              <a:rPr lang="en-US" dirty="0" err="1" smtClean="0"/>
              <a:t>shiftregx</a:t>
            </a:r>
            <a:r>
              <a:rPr lang="en-US" dirty="0" smtClean="0"/>
              <a:t> (a, b, c, d, clk) ;</a:t>
            </a:r>
          </a:p>
          <a:p>
            <a:r>
              <a:rPr lang="en-US" dirty="0" smtClean="0"/>
              <a:t>input d, clk ; </a:t>
            </a:r>
          </a:p>
          <a:p>
            <a:r>
              <a:rPr lang="en-US" dirty="0" smtClean="0"/>
              <a:t>output a, b, c; </a:t>
            </a:r>
          </a:p>
          <a:p>
            <a:r>
              <a:rPr lang="en-US" dirty="0" err="1" smtClean="0"/>
              <a:t>reg</a:t>
            </a:r>
            <a:r>
              <a:rPr lang="en-US" dirty="0" smtClean="0"/>
              <a:t>  a, b, c ; </a:t>
            </a:r>
          </a:p>
          <a:p>
            <a:r>
              <a:rPr lang="en-US" dirty="0" smtClean="0"/>
              <a:t>always @(posedge clk) </a:t>
            </a:r>
          </a:p>
          <a:p>
            <a:r>
              <a:rPr lang="en-US" dirty="0" smtClean="0"/>
              <a:t>begin</a:t>
            </a:r>
          </a:p>
          <a:p>
            <a:r>
              <a:rPr lang="en-US" dirty="0" smtClean="0"/>
              <a:t> a &lt;= b ; </a:t>
            </a:r>
          </a:p>
          <a:p>
            <a:r>
              <a:rPr lang="en-US" dirty="0" smtClean="0"/>
              <a:t> b &lt;= c ; </a:t>
            </a:r>
          </a:p>
          <a:p>
            <a:r>
              <a:rPr lang="en-US" dirty="0" smtClean="0"/>
              <a:t> c &lt;= d ; </a:t>
            </a:r>
          </a:p>
          <a:p>
            <a:r>
              <a:rPr lang="en-US" dirty="0" smtClean="0"/>
              <a:t>end </a:t>
            </a:r>
          </a:p>
          <a:p>
            <a:r>
              <a:rPr lang="en-US" dirty="0" smtClean="0"/>
              <a:t>endmodule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81314" y="1700808"/>
            <a:ext cx="3763094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Module </a:t>
            </a:r>
            <a:r>
              <a:rPr lang="en-US" dirty="0" err="1" smtClean="0"/>
              <a:t>shiftregY</a:t>
            </a:r>
            <a:r>
              <a:rPr lang="en-US" dirty="0" smtClean="0"/>
              <a:t> (A, B, C, D, clk) ;</a:t>
            </a:r>
          </a:p>
          <a:p>
            <a:r>
              <a:rPr lang="en-US" dirty="0" smtClean="0"/>
              <a:t>input D, clk ; </a:t>
            </a:r>
          </a:p>
          <a:p>
            <a:r>
              <a:rPr lang="en-US" dirty="0" smtClean="0"/>
              <a:t>output  A, B, C; </a:t>
            </a:r>
          </a:p>
          <a:p>
            <a:r>
              <a:rPr lang="en-US" dirty="0" err="1" smtClean="0"/>
              <a:t>reg</a:t>
            </a:r>
            <a:r>
              <a:rPr lang="en-US" dirty="0" smtClean="0"/>
              <a:t>  A, B, C; </a:t>
            </a:r>
          </a:p>
          <a:p>
            <a:r>
              <a:rPr lang="en-US" dirty="0" smtClean="0"/>
              <a:t>  always @(posedge clk) </a:t>
            </a:r>
          </a:p>
          <a:p>
            <a:r>
              <a:rPr lang="en-US" dirty="0" smtClean="0"/>
              <a:t>begin</a:t>
            </a:r>
          </a:p>
          <a:p>
            <a:r>
              <a:rPr lang="en-US" dirty="0" smtClean="0"/>
              <a:t>  C &lt;= D ; </a:t>
            </a:r>
          </a:p>
          <a:p>
            <a:r>
              <a:rPr lang="en-US" dirty="0" smtClean="0"/>
              <a:t>  B &lt;= C ; </a:t>
            </a:r>
          </a:p>
          <a:p>
            <a:r>
              <a:rPr lang="en-US" dirty="0" smtClean="0"/>
              <a:t>  A &lt;= B ; </a:t>
            </a:r>
          </a:p>
          <a:p>
            <a:r>
              <a:rPr lang="en-US" dirty="0" smtClean="0"/>
              <a:t>end </a:t>
            </a:r>
          </a:p>
          <a:p>
            <a:r>
              <a:rPr lang="en-US" dirty="0" smtClean="0"/>
              <a:t>endmodule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44" y="4842813"/>
            <a:ext cx="6876000" cy="197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87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04664"/>
            <a:ext cx="5904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Example : D flip-flop with asynchronous reset.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611560" y="1137223"/>
            <a:ext cx="457200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 smtClean="0"/>
              <a:t>Module FF2 (CLK, </a:t>
            </a:r>
            <a:r>
              <a:rPr lang="en-US" dirty="0" err="1" smtClean="0"/>
              <a:t>Data_in</a:t>
            </a:r>
            <a:r>
              <a:rPr lang="en-US" dirty="0" smtClean="0"/>
              <a:t>, RST, </a:t>
            </a:r>
            <a:r>
              <a:rPr lang="en-US" dirty="0" err="1" smtClean="0"/>
              <a:t>Data_out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Input CLK, </a:t>
            </a:r>
            <a:r>
              <a:rPr lang="en-US" dirty="0" err="1" smtClean="0"/>
              <a:t>Data_in</a:t>
            </a:r>
            <a:r>
              <a:rPr lang="en-US" dirty="0" smtClean="0"/>
              <a:t>, RST; </a:t>
            </a:r>
          </a:p>
          <a:p>
            <a:r>
              <a:rPr lang="en-US" dirty="0" smtClean="0"/>
              <a:t>output </a:t>
            </a:r>
            <a:r>
              <a:rPr lang="en-US" dirty="0" err="1" smtClean="0"/>
              <a:t>Data_out</a:t>
            </a:r>
            <a:r>
              <a:rPr lang="en-US" dirty="0" smtClean="0"/>
              <a:t>;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reg</a:t>
            </a:r>
            <a:r>
              <a:rPr lang="en-US" dirty="0" smtClean="0"/>
              <a:t>  </a:t>
            </a:r>
            <a:r>
              <a:rPr lang="en-US" dirty="0" err="1" smtClean="0"/>
              <a:t>Data_out</a:t>
            </a:r>
            <a:r>
              <a:rPr lang="en-US" dirty="0" smtClean="0"/>
              <a:t>;</a:t>
            </a:r>
          </a:p>
          <a:p>
            <a:r>
              <a:rPr lang="en-US" dirty="0" smtClean="0"/>
              <a:t>always @(posedge RST or </a:t>
            </a:r>
            <a:r>
              <a:rPr lang="en-US" dirty="0" err="1" smtClean="0"/>
              <a:t>posedgeCLK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if( RST ) </a:t>
            </a:r>
            <a:r>
              <a:rPr lang="en-US" dirty="0" err="1" smtClean="0"/>
              <a:t>Data_out</a:t>
            </a:r>
            <a:r>
              <a:rPr lang="en-US" dirty="0" smtClean="0"/>
              <a:t> &lt;= 0 ; </a:t>
            </a:r>
          </a:p>
          <a:p>
            <a:r>
              <a:rPr lang="en-US" dirty="0" smtClean="0"/>
              <a:t>else </a:t>
            </a:r>
            <a:r>
              <a:rPr lang="en-US" dirty="0" err="1" smtClean="0"/>
              <a:t>Data_out</a:t>
            </a:r>
            <a:r>
              <a:rPr lang="en-US" dirty="0" smtClean="0"/>
              <a:t> &lt;= </a:t>
            </a:r>
            <a:r>
              <a:rPr lang="en-US" dirty="0" err="1" smtClean="0"/>
              <a:t>Data_in</a:t>
            </a:r>
            <a:r>
              <a:rPr lang="en-US" dirty="0" smtClean="0"/>
              <a:t> ; </a:t>
            </a:r>
          </a:p>
          <a:p>
            <a:r>
              <a:rPr lang="en-US" dirty="0" smtClean="0"/>
              <a:t>endmodule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488" y="1556788"/>
            <a:ext cx="3600000" cy="17068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7018" y="4077072"/>
            <a:ext cx="784887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Exercise:  Modify to include active-low asynchronous reset (RST) and  preset (PST) inputs.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1174</TotalTime>
  <Words>1846</Words>
  <Application>Microsoft Office PowerPoint</Application>
  <PresentationFormat>On-screen Show (4:3)</PresentationFormat>
  <Paragraphs>261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PowerPoint Presentation</vt:lpstr>
      <vt:lpstr>In this lecture </vt:lpstr>
      <vt:lpstr>PowerPoint Presentation</vt:lpstr>
      <vt:lpstr>Simple Latch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Mr.Ahmed</dc:creator>
  <cp:lastModifiedBy>Yasir Abbas</cp:lastModifiedBy>
  <cp:revision>37</cp:revision>
  <dcterms:created xsi:type="dcterms:W3CDTF">2014-10-20T18:02:38Z</dcterms:created>
  <dcterms:modified xsi:type="dcterms:W3CDTF">2017-10-31T09:26:57Z</dcterms:modified>
</cp:coreProperties>
</file>